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  <p:sldMasterId id="2147483770" r:id="rId2"/>
  </p:sldMasterIdLst>
  <p:sldIdLst>
    <p:sldId id="256" r:id="rId3"/>
    <p:sldId id="345" r:id="rId4"/>
    <p:sldId id="315" r:id="rId5"/>
    <p:sldId id="347" r:id="rId6"/>
    <p:sldId id="358" r:id="rId7"/>
    <p:sldId id="351" r:id="rId8"/>
    <p:sldId id="350" r:id="rId9"/>
    <p:sldId id="349" r:id="rId10"/>
    <p:sldId id="355" r:id="rId11"/>
    <p:sldId id="356" r:id="rId12"/>
    <p:sldId id="357" r:id="rId13"/>
    <p:sldId id="352" r:id="rId14"/>
    <p:sldId id="353" r:id="rId15"/>
    <p:sldId id="354" r:id="rId16"/>
    <p:sldId id="359" r:id="rId17"/>
    <p:sldId id="360" r:id="rId18"/>
    <p:sldId id="3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C3"/>
    <a:srgbClr val="66AFBB"/>
    <a:srgbClr val="FF5050"/>
    <a:srgbClr val="A8B97F"/>
    <a:srgbClr val="FFFFFF"/>
    <a:srgbClr val="F1DBDB"/>
    <a:srgbClr val="FAF0F0"/>
    <a:srgbClr val="92D050"/>
    <a:srgbClr val="792153"/>
    <a:srgbClr val="891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0935931502804754E-2"/>
                  <c:y val="-4.0455125470616048E-2"/>
                </c:manualLayout>
              </c:layout>
              <c:tx>
                <c:rich>
                  <a:bodyPr/>
                  <a:lstStyle/>
                  <a:p>
                    <a:fld id="{DD4CD23C-C4C9-4917-A269-BB187004F05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8F02FEE-1630-467A-9D55-932CFB259B8C}" type="PERCENTAGE">
                      <a:rPr lang="ru-RU" sz="24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0153528196043696E-2"/>
                  <c:y val="0.11799411595596337"/>
                </c:manualLayout>
              </c:layout>
              <c:tx>
                <c:rich>
                  <a:bodyPr/>
                  <a:lstStyle/>
                  <a:p>
                    <a:fld id="{06FC2F09-3EA5-424C-8E3E-4EDCDBF5BBD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BB5EC79-21C2-41F2-84DB-C339118318D7}" type="PERCENTAGE">
                      <a:rPr lang="ru-RU" sz="24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518452908178329"/>
                  <c:y val="9.1024032308885908E-2"/>
                </c:manualLayout>
              </c:layout>
              <c:tx>
                <c:rich>
                  <a:bodyPr/>
                  <a:lstStyle/>
                  <a:p>
                    <a:fld id="{4C83FDC2-1ADC-408C-ABF6-42CCAAB8451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CF049407-F79A-4729-824F-271C95092D32}" type="PERCENTAGE">
                      <a:rPr lang="ru-RU" sz="24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9049306170652537E-2"/>
                  <c:y val="-0.1197400041463849"/>
                </c:manualLayout>
              </c:layout>
              <c:tx>
                <c:rich>
                  <a:bodyPr/>
                  <a:lstStyle/>
                  <a:p>
                    <a:fld id="{80E442DA-C49B-4F0D-A731-B49EB4CB857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A16FE8D-CFF5-439E-BC67-15A4780E72A8}" type="PERCENTAGE">
                      <a:rPr lang="ru-RU" sz="24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Разработка и исследования</c:v>
                </c:pt>
                <c:pt idx="1">
                  <c:v>Маркетинг и продажи</c:v>
                </c:pt>
                <c:pt idx="2">
                  <c:v>Административный персонал</c:v>
                </c:pt>
                <c:pt idx="3">
                  <c:v>Техподдержка и внедрения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0.3902439024390244</c:v>
                </c:pt>
                <c:pt idx="1">
                  <c:v>0.1951219512195122</c:v>
                </c:pt>
                <c:pt idx="2">
                  <c:v>9.7560975609756101E-2</c:v>
                </c:pt>
                <c:pt idx="3">
                  <c:v>0.31707317073170732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02991056587372E-2"/>
          <c:y val="9.1027335545013494E-2"/>
          <c:w val="0.93040616158586908"/>
          <c:h val="0.668266319293958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лицензий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8771774431650426E-2"/>
                  <c:y val="-6.45527217656134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5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2017*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4161</c:v>
                </c:pt>
                <c:pt idx="1">
                  <c:v>4345</c:v>
                </c:pt>
                <c:pt idx="2">
                  <c:v>7869</c:v>
                </c:pt>
                <c:pt idx="3">
                  <c:v>9500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8737712"/>
        <c:axId val="298738256"/>
      </c:lineChart>
      <c:catAx>
        <c:axId val="2987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738256"/>
        <c:crosses val="autoZero"/>
        <c:auto val="1"/>
        <c:lblAlgn val="ctr"/>
        <c:lblOffset val="100"/>
        <c:noMultiLvlLbl val="0"/>
      </c:catAx>
      <c:valAx>
        <c:axId val="29873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7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1400463751502"/>
          <c:y val="0.21012429332939045"/>
          <c:w val="0.30871965587477301"/>
          <c:h val="0.69766138051257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5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Клеверенс</c:v>
                </c:pt>
                <c:pt idx="1">
                  <c:v>RDP</c:v>
                </c:pt>
                <c:pt idx="2">
                  <c:v>Другие</c:v>
                </c:pt>
                <c:pt idx="3">
                  <c:v>Самописки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18397</c:v>
                </c:pt>
                <c:pt idx="1">
                  <c:v>80503</c:v>
                </c:pt>
                <c:pt idx="2">
                  <c:v>14900</c:v>
                </c:pt>
                <c:pt idx="3">
                  <c:v>56200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1400463751502"/>
          <c:y val="0.21012429332939045"/>
          <c:w val="0.30871965587477301"/>
          <c:h val="0.69766138051257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5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Клеверенс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18397</c:v>
                </c:pt>
                <c:pt idx="1">
                  <c:v>14900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1400463751502"/>
          <c:y val="0.21012429332939045"/>
          <c:w val="0.30871965587477301"/>
          <c:h val="0.69766138051257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rgbClr val="FF5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Клеверенс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114061400</c:v>
                </c:pt>
                <c:pt idx="1">
                  <c:v>22380000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7163840564945"/>
          <c:y val="0.15281286557935114"/>
          <c:w val="0.30871965587477301"/>
          <c:h val="0.69766138051257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2191283021001806E-2"/>
                  <c:y val="4.3021437373977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5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411658531408347E-2"/>
                  <c:y val="-7.7179767468264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66AFB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190590471793342E-2"/>
                  <c:y val="-1.1160205564087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Лицензии</c:v>
                </c:pt>
                <c:pt idx="1">
                  <c:v>Комплекты</c:v>
                </c:pt>
                <c:pt idx="2">
                  <c:v>Услуги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42357834</c:v>
                </c:pt>
                <c:pt idx="1">
                  <c:v>16485111</c:v>
                </c:pt>
                <c:pt idx="2">
                  <c:v>6149818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655549728364226"/>
          <c:y val="0.89001276035355237"/>
          <c:w val="0.2634587139190771"/>
          <c:h val="5.3846619223275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7163840564945"/>
          <c:y val="8.1903664003328255E-2"/>
          <c:w val="0.30871965587477301"/>
          <c:h val="0.69766138051257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2191283021001806E-2"/>
                  <c:y val="4.3021437373977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5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411658531408347E-2"/>
                  <c:y val="-7.7179767468264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66AFB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Партнеры</c:v>
                </c:pt>
                <c:pt idx="1">
                  <c:v>Конечники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75143068</c:v>
                </c:pt>
                <c:pt idx="1">
                  <c:v>59871854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32571890713564"/>
          <c:y val="0.80581138724266155"/>
          <c:w val="0.2634587139190771"/>
          <c:h val="5.3846619223275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7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8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2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4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95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6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4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3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8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3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9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7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3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7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610365" cy="33528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1DBDB"/>
                </a:solidFill>
                <a:latin typeface="Corbel" panose="020B0503020204020204" pitchFamily="34" charset="0"/>
              </a:rPr>
              <a:t>Клеверенс </a:t>
            </a:r>
            <a:r>
              <a:rPr lang="ru-RU" sz="6000" b="1" dirty="0" smtClean="0">
                <a:latin typeface="Corbel" panose="020B0503020204020204" pitchFamily="34" charset="0"/>
              </a:rPr>
              <a:t/>
            </a:r>
            <a:br>
              <a:rPr lang="ru-RU" sz="6000" b="1" dirty="0" smtClean="0">
                <a:latin typeface="Corbel" panose="020B0503020204020204" pitchFamily="34" charset="0"/>
              </a:rPr>
            </a:br>
            <a:r>
              <a:rPr lang="ru-RU" sz="6000" b="1" dirty="0" smtClean="0">
                <a:latin typeface="Corbel" panose="020B0503020204020204" pitchFamily="34" charset="0"/>
              </a:rPr>
              <a:t>Положение на рынке</a:t>
            </a:r>
            <a:endParaRPr lang="ru-RU" sz="6000" b="1" dirty="0"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270" y="4472247"/>
            <a:ext cx="10165200" cy="16068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Позиционирование компании на рынке, доля, источники дохода, 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37229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6" y="0"/>
            <a:ext cx="1145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Рыночная доля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73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в отношении всех ТСД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385801"/>
              </p:ext>
            </p:extLst>
          </p:nvPr>
        </p:nvGraphicFramePr>
        <p:xfrm>
          <a:off x="2916820" y="1999788"/>
          <a:ext cx="8513180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5261" y="3329358"/>
            <a:ext cx="22781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10,8%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929315" y="601883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 Данные за 2016 год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2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на рынке готового софта, </a:t>
            </a:r>
            <a:r>
              <a:rPr lang="ru-RU" dirty="0" smtClean="0">
                <a:solidFill>
                  <a:schemeClr val="tx1"/>
                </a:solidFill>
              </a:rPr>
              <a:t>шт.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972797"/>
              </p:ext>
            </p:extLst>
          </p:nvPr>
        </p:nvGraphicFramePr>
        <p:xfrm>
          <a:off x="2916820" y="1999788"/>
          <a:ext cx="8513180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1949" y="3329358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55%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929315" y="601883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 Данные за 2016 год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на рынке готового софта, </a:t>
            </a:r>
            <a:r>
              <a:rPr lang="ru-RU" dirty="0" smtClean="0">
                <a:solidFill>
                  <a:schemeClr val="tx1"/>
                </a:solidFill>
              </a:rPr>
              <a:t>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717160"/>
              </p:ext>
            </p:extLst>
          </p:nvPr>
        </p:nvGraphicFramePr>
        <p:xfrm>
          <a:off x="2916820" y="1999788"/>
          <a:ext cx="8513180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5922" y="3329358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83%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929315" y="601883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 Данные за 2016 год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4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дохода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Откуда дровишки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1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маржи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вид деятельности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053792"/>
              </p:ext>
            </p:extLst>
          </p:nvPr>
        </p:nvGraphicFramePr>
        <p:xfrm>
          <a:off x="1102935" y="1772239"/>
          <a:ext cx="10327064" cy="482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9315" y="601883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 Данные за 2016 год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выручки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канал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662672"/>
              </p:ext>
            </p:extLst>
          </p:nvPr>
        </p:nvGraphicFramePr>
        <p:xfrm>
          <a:off x="1102935" y="1772239"/>
          <a:ext cx="10327064" cy="482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9315" y="6018835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 Данные за 2016 год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5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Клеверенс</a:t>
            </a:r>
            <a:r>
              <a:rPr lang="ru-RU" dirty="0" smtClean="0"/>
              <a:t> основана в 2004 году и в настоящий момент является одним из лидеров рынка автоматической идентификации и мобильного сбора данных (</a:t>
            </a:r>
            <a:r>
              <a:rPr lang="en-US" dirty="0" smtClean="0"/>
              <a:t>AUTO-ID</a:t>
            </a:r>
            <a:r>
              <a:rPr lang="ru-RU" dirty="0" smtClean="0"/>
              <a:t>, </a:t>
            </a:r>
            <a:r>
              <a:rPr lang="en-US" dirty="0" smtClean="0"/>
              <a:t>MDC </a:t>
            </a:r>
            <a:r>
              <a:rPr lang="ru-RU" dirty="0" smtClean="0"/>
              <a:t>и </a:t>
            </a:r>
            <a:r>
              <a:rPr lang="en-US" dirty="0" smtClean="0"/>
              <a:t>RFID)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0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Позиционирование компании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/>
          </a:p>
          <a:p>
            <a:pPr algn="ctr">
              <a:lnSpc>
                <a:spcPct val="150000"/>
              </a:lnSpc>
            </a:pPr>
            <a:r>
              <a:rPr lang="ru-RU" sz="4300" b="1" dirty="0" smtClean="0"/>
              <a:t>Поставщик программного обеспечения собственной разработки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754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125127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8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2014-2016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62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5248"/>
          <a:stretch/>
        </p:blipFill>
        <p:spPr>
          <a:xfrm>
            <a:off x="657224" y="1876230"/>
            <a:ext cx="10843260" cy="4565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за 2014-2016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499" y="1853079"/>
            <a:ext cx="11044781" cy="4565875"/>
          </a:xfrm>
          <a:solidFill>
            <a:srgbClr val="FFFFFF">
              <a:alpha val="89804"/>
            </a:srgb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18597 </a:t>
            </a:r>
          </a:p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лицензий выдано</a:t>
            </a:r>
          </a:p>
        </p:txBody>
      </p:sp>
    </p:spTree>
    <p:extLst>
      <p:ext uri="{BB962C8B-B14F-4D97-AF65-F5344CB8AC3E}">
        <p14:creationId xmlns:p14="http://schemas.microsoft.com/office/powerpoint/2010/main" val="328572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088" y="1942230"/>
            <a:ext cx="10751820" cy="3901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за 2014-2016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11680"/>
            <a:ext cx="10782281" cy="3831990"/>
          </a:xfrm>
          <a:solidFill>
            <a:srgbClr val="FFFFFF">
              <a:alpha val="63922"/>
            </a:srgb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16375 шт. </a:t>
            </a:r>
          </a:p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терминалов сбора данных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 софтом Клеверенс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</a:t>
            </a:r>
            <a:r>
              <a:rPr lang="ru-RU" dirty="0" smtClean="0"/>
              <a:t>роста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, штук ТСД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93005"/>
              </p:ext>
            </p:extLst>
          </p:nvPr>
        </p:nvGraphicFramePr>
        <p:xfrm>
          <a:off x="676275" y="1689905"/>
          <a:ext cx="10753725" cy="408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57469" y="577850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* Прогноз на 2017 год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8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производителям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75" y="1724628"/>
            <a:ext cx="10928873" cy="4631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60" y="4771966"/>
            <a:ext cx="1857375" cy="809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660" y="2338804"/>
            <a:ext cx="1602009" cy="3839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160" y="3382826"/>
            <a:ext cx="1020923" cy="467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098" y="2572979"/>
            <a:ext cx="1141598" cy="299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021" y="1989056"/>
            <a:ext cx="1971675" cy="238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1107" y="3753792"/>
            <a:ext cx="1311589" cy="5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4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C715263-BD63-4314-8450-7BF195C46993}" vid="{275D6FC0-3645-44A7-8107-DCA707910071}"/>
    </a:ext>
  </a:extLst>
</a:theme>
</file>

<file path=ppt/theme/theme2.xml><?xml version="1.0" encoding="utf-8"?>
<a:theme xmlns:a="http://schemas.openxmlformats.org/drawingml/2006/main" name="1_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C715263-BD63-4314-8450-7BF195C46993}" vid="{275D6FC0-3645-44A7-8107-DCA7079100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3127</TotalTime>
  <Words>157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Corbel</vt:lpstr>
      <vt:lpstr>Тема1</vt:lpstr>
      <vt:lpstr>1_Тема1</vt:lpstr>
      <vt:lpstr>Клеверенс  Положение на рынке</vt:lpstr>
      <vt:lpstr>О компании</vt:lpstr>
      <vt:lpstr>Позиционирование компании</vt:lpstr>
      <vt:lpstr>Наша команда</vt:lpstr>
      <vt:lpstr>Показатели 2014-2016</vt:lpstr>
      <vt:lpstr>Показатели за 2014-2016</vt:lpstr>
      <vt:lpstr>Показатели за 2014-2016</vt:lpstr>
      <vt:lpstr>Цифры роста, штук ТСД</vt:lpstr>
      <vt:lpstr>По производителям</vt:lpstr>
      <vt:lpstr>Презентация PowerPoint</vt:lpstr>
      <vt:lpstr>Рыночная доля</vt:lpstr>
      <vt:lpstr>Доля в отношении всех ТСД</vt:lpstr>
      <vt:lpstr>Доля на рынке готового софта, шт.</vt:lpstr>
      <vt:lpstr>Доля на рынке готового софта, руб.</vt:lpstr>
      <vt:lpstr>Источники дохода</vt:lpstr>
      <vt:lpstr>Источники маржи, вид деятельности</vt:lpstr>
      <vt:lpstr>Источники выручки, канал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решения от Клеверенс</dc:title>
  <dc:creator>Учетная запись Майкрософт</dc:creator>
  <cp:lastModifiedBy>Сергей Баженов</cp:lastModifiedBy>
  <cp:revision>102</cp:revision>
  <dcterms:created xsi:type="dcterms:W3CDTF">2015-05-19T15:48:30Z</dcterms:created>
  <dcterms:modified xsi:type="dcterms:W3CDTF">2017-04-19T11:31:22Z</dcterms:modified>
</cp:coreProperties>
</file>